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17AC9-2065-4C1A-899A-03CDCE98E695}" type="datetimeFigureOut">
              <a:rPr lang="en-US" smtClean="0"/>
              <a:pPr/>
              <a:t>11/11/2019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55F3D1-DFDB-4538-8B91-B40030F52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5494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5F3D1-DFDB-4538-8B91-B40030F52E1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7021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5F3D1-DFDB-4538-8B91-B40030F52E1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2435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5F3D1-DFDB-4538-8B91-B40030F52E1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6099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5F3D1-DFDB-4538-8B91-B40030F52E1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0403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5F3D1-DFDB-4538-8B91-B40030F52E1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05227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5F3D1-DFDB-4538-8B91-B40030F52E1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493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71711-30EA-41BC-9921-642746C17786}" type="datetimeFigureOut">
              <a:rPr lang="en-US" smtClean="0"/>
              <a:pPr/>
              <a:t>11/11/2019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9117B-BBCA-469B-8C0B-58BEFF43580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67956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71711-30EA-41BC-9921-642746C17786}" type="datetimeFigureOut">
              <a:rPr lang="en-US" smtClean="0"/>
              <a:pPr/>
              <a:t>11/11/2019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9117B-BBCA-469B-8C0B-58BEFF4358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9959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71711-30EA-41BC-9921-642746C17786}" type="datetimeFigureOut">
              <a:rPr lang="en-US" smtClean="0"/>
              <a:pPr/>
              <a:t>11/11/2019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9117B-BBCA-469B-8C0B-58BEFF4358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4332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71711-30EA-41BC-9921-642746C17786}" type="datetimeFigureOut">
              <a:rPr lang="en-US" smtClean="0"/>
              <a:pPr/>
              <a:t>11/11/2019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9117B-BBCA-469B-8C0B-58BEFF4358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408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71711-30EA-41BC-9921-642746C17786}" type="datetimeFigureOut">
              <a:rPr lang="en-US" smtClean="0"/>
              <a:pPr/>
              <a:t>11/11/2019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9117B-BBCA-469B-8C0B-58BEFF43580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18365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71711-30EA-41BC-9921-642746C17786}" type="datetimeFigureOut">
              <a:rPr lang="en-US" smtClean="0"/>
              <a:pPr/>
              <a:t>11/11/2019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9117B-BBCA-469B-8C0B-58BEFF4358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42690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71711-30EA-41BC-9921-642746C17786}" type="datetimeFigureOut">
              <a:rPr lang="en-US" smtClean="0"/>
              <a:pPr/>
              <a:t>11/11/2019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9117B-BBCA-469B-8C0B-58BEFF4358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47170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71711-30EA-41BC-9921-642746C17786}" type="datetimeFigureOut">
              <a:rPr lang="en-US" smtClean="0"/>
              <a:pPr/>
              <a:t>11/11/2019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9117B-BBCA-469B-8C0B-58BEFF4358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8632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71711-30EA-41BC-9921-642746C17786}" type="datetimeFigureOut">
              <a:rPr lang="en-US" smtClean="0"/>
              <a:pPr/>
              <a:t>11/11/2019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9117B-BBCA-469B-8C0B-58BEFF4358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8511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EA71711-30EA-41BC-9921-642746C17786}" type="datetimeFigureOut">
              <a:rPr lang="en-US" smtClean="0"/>
              <a:pPr/>
              <a:t>11/11/2019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F9117B-BBCA-469B-8C0B-58BEFF4358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2680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71711-30EA-41BC-9921-642746C17786}" type="datetimeFigureOut">
              <a:rPr lang="en-US" smtClean="0"/>
              <a:pPr/>
              <a:t>11/11/2019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9117B-BBCA-469B-8C0B-58BEFF4358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91088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EA71711-30EA-41BC-9921-642746C17786}" type="datetimeFigureOut">
              <a:rPr lang="en-US" smtClean="0"/>
              <a:pPr/>
              <a:t>11/11/2019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6F9117B-BBCA-469B-8C0B-58BEFF43580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1648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:sndAc>
          <p:endSnd/>
        </p:sndAc>
      </p:transition>
    </mc:Choice>
    <mc:Fallback>
      <p:transition spd="slow"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wershow.com/relay.php?pid=9316940&amp;url=http://www.isquareit.edu.in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mailto:info@isquareit.edu.in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wershow.com/relay.php?pid=9316940&amp;url=http://www.isquareit.edu.in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nfo@isquareit.edu.i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info@isquareit.edu.in" TargetMode="External"/><Relationship Id="rId4" Type="http://schemas.openxmlformats.org/officeDocument/2006/relationships/hyperlink" Target="https://www.powershow.com/relay.php?pid=9316940&amp;url=http://www.isquareit.edu.in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wershow.com/relay.php?pid=9316940&amp;url=http://www.isquareit.edu.in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nfo@isquareit.edu.in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wershow.com/relay.php?pid=9316940&amp;url=http://www.isquareit.edu.in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nfo@isquareit.edu.in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wershow.com/relay.php?pid=9316940&amp;url=http://www.isquareit.edu.in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nfo@isquareit.edu.i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61598" y="507260"/>
            <a:ext cx="75075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BASIC MECHANICAL ENGINEERING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733912"/>
            <a:ext cx="839841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Unit –I: Introduction to Mechanical Engineering</a:t>
            </a:r>
          </a:p>
          <a:p>
            <a:pPr algn="ctr"/>
            <a:r>
              <a:rPr lang="en-US" sz="3200" dirty="0" smtClean="0"/>
              <a:t>(Shaft &amp; Keys)</a:t>
            </a:r>
          </a:p>
          <a:p>
            <a:pPr algn="ctr"/>
            <a:endParaRPr lang="en-US" sz="3200" dirty="0" smtClean="0"/>
          </a:p>
          <a:p>
            <a:endParaRPr lang="en-US" sz="2800" dirty="0"/>
          </a:p>
        </p:txBody>
      </p:sp>
      <p:sp>
        <p:nvSpPr>
          <p:cNvPr id="7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0" y="6400165"/>
            <a:ext cx="12192000" cy="45783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Hope Foundation’s International Institute of Information Technology, I²IT, P-14 Rajiv Gandhi Infotech Park, Hinjawadi, Pune - 411 057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Tel - +91 20 22933441 / 2 / 3  |  Website - </a:t>
            </a:r>
            <a:r>
              <a:rPr lang="en-US" dirty="0" smtClean="0">
                <a:solidFill>
                  <a:schemeClr val="tx1"/>
                </a:solidFill>
                <a:hlinkClick r:id="rId3"/>
              </a:rPr>
              <a:t>www.isquareit.edu.in</a:t>
            </a:r>
            <a:r>
              <a:rPr lang="en-US" dirty="0" smtClean="0">
                <a:solidFill>
                  <a:schemeClr val="tx1"/>
                </a:solidFill>
              </a:rPr>
              <a:t> ; Email - </a:t>
            </a:r>
            <a:r>
              <a:rPr lang="en-US" dirty="0" smtClean="0">
                <a:solidFill>
                  <a:schemeClr val="tx1"/>
                </a:solidFill>
                <a:hlinkClick r:id="rId4"/>
              </a:rPr>
              <a:t>info@isquareit.edu.in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yogirajd\Desktop\123.png"/>
          <p:cNvPicPr>
            <a:picLocks noChangeAspect="1" noChangeArrowheads="1"/>
          </p:cNvPicPr>
          <p:nvPr/>
        </p:nvPicPr>
        <p:blipFill>
          <a:blip r:embed="rId5" cstate="print"/>
          <a:srcRect l="30933" t="26274" r="36032" b="3162"/>
          <a:stretch>
            <a:fillRect/>
          </a:stretch>
        </p:blipFill>
        <p:spPr bwMode="auto">
          <a:xfrm>
            <a:off x="8060787" y="2665828"/>
            <a:ext cx="3615397" cy="36294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7141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to Machine: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2" y="2178222"/>
            <a:ext cx="10394135" cy="3777622"/>
          </a:xfrm>
        </p:spPr>
        <p:txBody>
          <a:bodyPr>
            <a:noAutofit/>
          </a:bodyPr>
          <a:lstStyle/>
          <a:p>
            <a:r>
              <a:rPr lang="en-US" sz="2800" dirty="0" smtClean="0"/>
              <a:t>Device consisting of various elements to perform the prescribed task to satisfy the human needs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E.g. Pump Set, IC Engine, Turbine etc.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1415275" y="3077565"/>
            <a:ext cx="2811439" cy="928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INPUT</a:t>
            </a:r>
          </a:p>
          <a:p>
            <a:pPr algn="ctr"/>
            <a:r>
              <a:rPr lang="en-US" sz="2400" dirty="0" smtClean="0"/>
              <a:t>(Source of Energy)</a:t>
            </a:r>
            <a:endParaRPr lang="en-US" sz="2400" dirty="0"/>
          </a:p>
        </p:txBody>
      </p:sp>
      <p:sp>
        <p:nvSpPr>
          <p:cNvPr id="5" name="Right Arrow 4"/>
          <p:cNvSpPr/>
          <p:nvPr/>
        </p:nvSpPr>
        <p:spPr>
          <a:xfrm>
            <a:off x="4467023" y="3330053"/>
            <a:ext cx="709684" cy="4230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342411" y="3077565"/>
            <a:ext cx="2811439" cy="10864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Machine</a:t>
            </a:r>
          </a:p>
          <a:p>
            <a:pPr algn="ctr"/>
            <a:r>
              <a:rPr lang="en-US" sz="2400" dirty="0" smtClean="0"/>
              <a:t>(Arrangements of Elements)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9194943" y="3077564"/>
            <a:ext cx="2811439" cy="928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Output</a:t>
            </a:r>
          </a:p>
          <a:p>
            <a:pPr algn="ctr"/>
            <a:r>
              <a:rPr lang="en-US" sz="2400" dirty="0" smtClean="0"/>
              <a:t>(Prescribed Task)</a:t>
            </a:r>
            <a:endParaRPr lang="en-US" sz="2400" dirty="0"/>
          </a:p>
        </p:txBody>
      </p:sp>
      <p:sp>
        <p:nvSpPr>
          <p:cNvPr id="8" name="Right Arrow 7"/>
          <p:cNvSpPr/>
          <p:nvPr/>
        </p:nvSpPr>
        <p:spPr>
          <a:xfrm>
            <a:off x="8319554" y="3330052"/>
            <a:ext cx="709684" cy="4230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0" y="6400165"/>
            <a:ext cx="12192000" cy="45783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Hope Foundation’s International Institute of Information Technology, I²IT, P-14 Rajiv Gandhi Infotech Park, Hinjawadi, Pune - 411 057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Tel - +91 20 22933441 / 2 / 3  |  Website - </a:t>
            </a:r>
            <a:r>
              <a:rPr lang="en-US" dirty="0" smtClean="0">
                <a:solidFill>
                  <a:schemeClr val="tx1"/>
                </a:solidFill>
                <a:hlinkClick r:id="rId3"/>
              </a:rPr>
              <a:t>www.isquareit.edu.in</a:t>
            </a:r>
            <a:r>
              <a:rPr lang="en-US" dirty="0" smtClean="0">
                <a:solidFill>
                  <a:schemeClr val="tx1"/>
                </a:solidFill>
              </a:rPr>
              <a:t> ; Email - </a:t>
            </a:r>
            <a:r>
              <a:rPr lang="en-US" dirty="0" smtClean="0">
                <a:solidFill>
                  <a:schemeClr val="tx1"/>
                </a:solidFill>
                <a:hlinkClick r:id="rId4"/>
              </a:rPr>
              <a:t>info@isquareit.edu.in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383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of Machine Elements: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67802" y="1910690"/>
            <a:ext cx="8317355" cy="4071989"/>
          </a:xfrm>
          <a:prstGeom prst="rect">
            <a:avLst/>
          </a:prstGeom>
        </p:spPr>
      </p:pic>
      <p:sp>
        <p:nvSpPr>
          <p:cNvPr id="5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0" y="6400165"/>
            <a:ext cx="12192000" cy="45783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Hope Foundation’s International Institute of Information Technology, I²IT, P-14 Rajiv Gandhi Infotech Park, Hinjawadi, Pune - 411 057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Tel - +91 20 22933441 / 2 / 3  |  Website - </a:t>
            </a:r>
            <a:r>
              <a:rPr lang="en-US" dirty="0" smtClean="0">
                <a:solidFill>
                  <a:schemeClr val="tx1"/>
                </a:solidFill>
                <a:hlinkClick r:id="rId4"/>
              </a:rPr>
              <a:t>www.isquareit.edu.in</a:t>
            </a:r>
            <a:r>
              <a:rPr lang="en-US" dirty="0" smtClean="0">
                <a:solidFill>
                  <a:schemeClr val="tx1"/>
                </a:solidFill>
              </a:rPr>
              <a:t> ; Email - </a:t>
            </a:r>
            <a:r>
              <a:rPr lang="en-US" dirty="0" smtClean="0">
                <a:solidFill>
                  <a:schemeClr val="tx1"/>
                </a:solidFill>
                <a:hlinkClick r:id="rId5"/>
              </a:rPr>
              <a:t>info@isquareit.edu.in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938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Shafts: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A shaft is a rotating member, circular cross-section, solid or hollow, to transmit power or motion</a:t>
            </a:r>
          </a:p>
          <a:p>
            <a:r>
              <a:rPr lang="en-US" sz="2800" dirty="0" smtClean="0"/>
              <a:t>To transmit the power using shaft different members are used such as, Gears, Pulleys, Sprockets</a:t>
            </a:r>
          </a:p>
          <a:p>
            <a:endParaRPr lang="en-US" sz="2800" dirty="0"/>
          </a:p>
          <a:p>
            <a:r>
              <a:rPr lang="en-US" sz="2800" dirty="0" smtClean="0"/>
              <a:t>Types:</a:t>
            </a:r>
          </a:p>
          <a:p>
            <a:r>
              <a:rPr lang="en-US" sz="2800" dirty="0" smtClean="0"/>
              <a:t>A) Transmission Shaft</a:t>
            </a:r>
          </a:p>
          <a:p>
            <a:r>
              <a:rPr lang="en-US" sz="2800" dirty="0" smtClean="0"/>
              <a:t>B) Machine Shafts</a:t>
            </a:r>
          </a:p>
          <a:p>
            <a:endParaRPr lang="en-US" sz="2400" dirty="0"/>
          </a:p>
        </p:txBody>
      </p:sp>
      <p:sp>
        <p:nvSpPr>
          <p:cNvPr id="5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0" y="6400165"/>
            <a:ext cx="12192000" cy="45783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Hope Foundation’s International Institute of Information Technology, I²IT, P-14 Rajiv Gandhi Infotech Park, Hinjawadi, Pune - 411 057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Tel - +91 20 22933441 / 2 / 3  |  Website - </a:t>
            </a:r>
            <a:r>
              <a:rPr lang="en-US" dirty="0" smtClean="0">
                <a:solidFill>
                  <a:schemeClr val="tx1"/>
                </a:solidFill>
                <a:hlinkClick r:id="rId3"/>
              </a:rPr>
              <a:t>www.isquareit.edu.in</a:t>
            </a:r>
            <a:r>
              <a:rPr lang="en-US" dirty="0" smtClean="0">
                <a:solidFill>
                  <a:schemeClr val="tx1"/>
                </a:solidFill>
              </a:rPr>
              <a:t> ; Email - </a:t>
            </a:r>
            <a:r>
              <a:rPr lang="en-US" dirty="0" smtClean="0">
                <a:solidFill>
                  <a:schemeClr val="tx1"/>
                </a:solidFill>
                <a:hlinkClick r:id="rId4"/>
              </a:rPr>
              <a:t>info@isquareit.edu.in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611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A) Transmission Shafts: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Transmit the power from source to the machine absorbing the power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Mountings: Gears, Pulleys etc.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Subjected to torque, BM and axial force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Types: Line Shaft and Counter Shaft</a:t>
            </a:r>
            <a:endParaRPr lang="en-US" sz="2800" dirty="0"/>
          </a:p>
          <a:p>
            <a:pPr>
              <a:lnSpc>
                <a:spcPct val="150000"/>
              </a:lnSpc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</p:txBody>
      </p:sp>
      <p:sp>
        <p:nvSpPr>
          <p:cNvPr id="5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0" y="6400165"/>
            <a:ext cx="12192000" cy="45783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Hope Foundation’s International Institute of Information Technology, I²IT, P-14 Rajiv Gandhi Infotech Park, Hinjawadi, Pune - 411 057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Tel - +91 20 22933441 / 2 / 3  |  Website - </a:t>
            </a:r>
            <a:r>
              <a:rPr lang="en-US" dirty="0" smtClean="0">
                <a:solidFill>
                  <a:schemeClr val="tx1"/>
                </a:solidFill>
                <a:hlinkClick r:id="rId3"/>
              </a:rPr>
              <a:t>www.isquareit.edu.in</a:t>
            </a:r>
            <a:r>
              <a:rPr lang="en-US" dirty="0" smtClean="0">
                <a:solidFill>
                  <a:schemeClr val="tx1"/>
                </a:solidFill>
              </a:rPr>
              <a:t> ; Email - </a:t>
            </a:r>
            <a:r>
              <a:rPr lang="en-US" dirty="0" smtClean="0">
                <a:solidFill>
                  <a:schemeClr val="tx1"/>
                </a:solidFill>
                <a:hlinkClick r:id="rId4"/>
              </a:rPr>
              <a:t>info@isquareit.edu.in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206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9138" y="286603"/>
            <a:ext cx="9256542" cy="1450757"/>
          </a:xfrm>
        </p:spPr>
        <p:txBody>
          <a:bodyPr/>
          <a:lstStyle/>
          <a:p>
            <a:r>
              <a:rPr lang="en-US" dirty="0" smtClean="0"/>
              <a:t>Difference between Line shaft &amp; Counter Shaft: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89649036"/>
              </p:ext>
            </p:extLst>
          </p:nvPr>
        </p:nvGraphicFramePr>
        <p:xfrm>
          <a:off x="1096963" y="1846262"/>
          <a:ext cx="10058400" cy="33319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837"/>
                <a:gridCol w="4844955"/>
                <a:gridCol w="4481608"/>
              </a:tblGrid>
              <a:tr h="99541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Sr. No.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Line Shaft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Counter Shaft</a:t>
                      </a:r>
                      <a:endParaRPr lang="en-US" sz="2800" dirty="0"/>
                    </a:p>
                  </a:txBody>
                  <a:tcPr/>
                </a:tc>
              </a:tr>
              <a:tr h="1391617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1.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Directly driven</a:t>
                      </a:r>
                      <a:r>
                        <a:rPr lang="en-US" sz="2800" baseline="0" dirty="0" smtClean="0"/>
                        <a:t> by prime mover and using this power is supplied to diff. machines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Secondary shaft driven by main shaft using belt, chain</a:t>
                      </a:r>
                      <a:r>
                        <a:rPr lang="en-US" sz="2800" baseline="0" dirty="0" smtClean="0"/>
                        <a:t> or gear</a:t>
                      </a:r>
                      <a:endParaRPr lang="en-US" sz="2800" dirty="0"/>
                    </a:p>
                  </a:txBody>
                  <a:tcPr/>
                </a:tc>
              </a:tr>
              <a:tr h="786566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2.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Directly connected to PRIME</a:t>
                      </a:r>
                      <a:r>
                        <a:rPr lang="en-US" sz="2800" baseline="0" dirty="0" smtClean="0"/>
                        <a:t> MOVER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NOT DIRECTLY</a:t>
                      </a:r>
                      <a:r>
                        <a:rPr lang="en-US" sz="2800" baseline="0" dirty="0" smtClean="0"/>
                        <a:t> CONNECTED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0" y="6400165"/>
            <a:ext cx="12192000" cy="45783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Hope Foundation’s International Institute of Information Technology, I²IT, P-14 Rajiv Gandhi Infotech Park, Hinjawadi, Pune - 411 057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Tel - +91 20 22933441 / 2 / 3  |  Website - </a:t>
            </a:r>
            <a:r>
              <a:rPr lang="en-US" dirty="0" smtClean="0">
                <a:solidFill>
                  <a:schemeClr val="tx1"/>
                </a:solidFill>
                <a:hlinkClick r:id="rId3"/>
              </a:rPr>
              <a:t>www.isquareit.edu.in</a:t>
            </a:r>
            <a:r>
              <a:rPr lang="en-US" dirty="0" smtClean="0">
                <a:solidFill>
                  <a:schemeClr val="tx1"/>
                </a:solidFill>
              </a:rPr>
              <a:t> ; Email - </a:t>
            </a:r>
            <a:r>
              <a:rPr lang="en-US" dirty="0" smtClean="0">
                <a:solidFill>
                  <a:schemeClr val="tx1"/>
                </a:solidFill>
                <a:hlinkClick r:id="rId4"/>
              </a:rPr>
              <a:t>info@isquareit.edu.in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57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BC2A3608-64FA-4AF0-9FA3-24B857FB859A"/>
  <p:tag name="ISPRING_SCORM_RATE_SLIDES" val="1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G8CZ0Z7BdOSwAEAANoDAAAPAAAAbm9uZS9wbGF5ZXIueG1spZJPb9QwEMXPW6nfIfK99m4Rolo59ICUE0WVFhC3lTeZJqaOHTwTsvvtmfzZpFuQQOKQaPIy72fPs/X9sXbJT4hog0/FRq5FAj4PhfVlKr58zm7uxP376yvdOHOCmNgiFT54EEkBmEfbEPseDVWpeCFIhoqEXx63R7SpqIiarVJd18nujQyxVLfr9UZ9e/i4yyuozY31SMbnzF32ciuSJtoQLZ1S8W4trq9WA/ICZ5F7fInBtf3KKPNQqyYCgieIatz2bN3S38381MErOjWAgkdfDbMfTP78EIrWAfbaSo9tOyDqCYO20rS1mzufYMxTMTbsa0A0JaB0vhRq9Ko/mPWTM1hNHLzA9tymPTiLFYsjfejeL+r+bBmyVxNHXYJ0PUwwnGLWOpeBoTZCIZIIP1rLVdZjv85HsN6IcTnP3Xt8tl5il7PGVWZyCvH0gR18JFOUco5ejtHLwdTbh+ITF49TnLsFMgezhKArqt3bf86j7/6fOAp4Mq0jcV7B+gKOmeW/BDWPQsAz9pqkxsl+tTOVd9ce6hdX40Iadzdl8R1FQiaWwNewMGTUos8w9Zqm1fg5JTTHotXv91JPRC5/AVBLAQIAABQAAgAIAG8CZ0Z7BdOSwAEAANoDAAAPAAAAAAAAAAEAAAAAAAAAAABub25lL3BsYXllci54bWxQSwUGAAAAAAEAAQA9AAAA7QEAAAAA"/>
  <p:tag name="ISPRING_PRESENTATION_TITLE" val="9316940"/>
  <p:tag name="ISPRING_RESOURCE_PATHS_HASH_PRESENTER" val="411cd289eba26c2604ccbdcb8bc339ce79d982"/>
</p:tagLst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2155</TotalTime>
  <Words>456</Words>
  <Application>Microsoft Office PowerPoint</Application>
  <PresentationFormat>Custom</PresentationFormat>
  <Paragraphs>58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Retrospect</vt:lpstr>
      <vt:lpstr>Slide 1</vt:lpstr>
      <vt:lpstr>Introduction to Machine:</vt:lpstr>
      <vt:lpstr>Classification of Machine Elements:</vt:lpstr>
      <vt:lpstr>Shafts:</vt:lpstr>
      <vt:lpstr>A) Transmission Shafts:  </vt:lpstr>
      <vt:lpstr>Difference between Line shaft &amp; Counter Shaft: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9316940</dc:title>
  <dc:creator>djay</dc:creator>
  <cp:lastModifiedBy>JCT</cp:lastModifiedBy>
  <cp:revision>256</cp:revision>
  <dcterms:created xsi:type="dcterms:W3CDTF">2016-12-28T12:30:14Z</dcterms:created>
  <dcterms:modified xsi:type="dcterms:W3CDTF">2019-11-11T05:37:24Z</dcterms:modified>
</cp:coreProperties>
</file>